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256" r:id="rId2"/>
    <p:sldId id="257" r:id="rId3"/>
    <p:sldId id="276" r:id="rId4"/>
    <p:sldId id="281" r:id="rId5"/>
    <p:sldId id="258" r:id="rId6"/>
    <p:sldId id="263" r:id="rId7"/>
    <p:sldId id="264" r:id="rId8"/>
    <p:sldId id="265" r:id="rId9"/>
    <p:sldId id="278" r:id="rId10"/>
    <p:sldId id="266" r:id="rId11"/>
    <p:sldId id="267" r:id="rId12"/>
    <p:sldId id="288" r:id="rId13"/>
    <p:sldId id="268" r:id="rId14"/>
    <p:sldId id="269" r:id="rId15"/>
    <p:sldId id="270" r:id="rId16"/>
    <p:sldId id="280" r:id="rId17"/>
    <p:sldId id="271" r:id="rId18"/>
    <p:sldId id="286" r:id="rId19"/>
    <p:sldId id="273" r:id="rId20"/>
    <p:sldId id="283" r:id="rId21"/>
    <p:sldId id="282" r:id="rId22"/>
    <p:sldId id="284" r:id="rId23"/>
    <p:sldId id="287" r:id="rId24"/>
    <p:sldId id="260" r:id="rId25"/>
    <p:sldId id="261" r:id="rId26"/>
    <p:sldId id="279" r:id="rId27"/>
    <p:sldId id="262" r:id="rId28"/>
    <p:sldId id="274" r:id="rId29"/>
    <p:sldId id="277" r:id="rId30"/>
    <p:sldId id="285"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64" d="100"/>
          <a:sy n="64" d="100"/>
        </p:scale>
        <p:origin x="-133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62F0987-D1CC-42B1-AF20-63F6E44C305F}" type="datetimeFigureOut">
              <a:rPr lang="en-US"/>
              <a:pPr>
                <a:defRPr/>
              </a:pPr>
              <a:t>2/21/2019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974A41F-1900-4CAE-8F96-910539509A0C}" type="slidenum">
              <a:rPr lang="en-US"/>
              <a:pPr>
                <a:defRPr/>
              </a:pPr>
              <a:t>‹#›</a:t>
            </a:fld>
            <a:endParaRPr lang="en-US"/>
          </a:p>
        </p:txBody>
      </p:sp>
    </p:spTree>
    <p:extLst>
      <p:ext uri="{BB962C8B-B14F-4D97-AF65-F5344CB8AC3E}">
        <p14:creationId xmlns:p14="http://schemas.microsoft.com/office/powerpoint/2010/main" val="17157560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r>
              <a:rPr lang="en-US" smtClean="0"/>
              <a:t>Revised August 2018</a:t>
            </a:r>
            <a:endParaRPr lang="en-US"/>
          </a:p>
        </p:txBody>
      </p:sp>
      <p:sp>
        <p:nvSpPr>
          <p:cNvPr id="8" name="Slide Number Placeholder 7"/>
          <p:cNvSpPr>
            <a:spLocks noGrp="1"/>
          </p:cNvSpPr>
          <p:nvPr>
            <p:ph type="sldNum" sz="quarter" idx="11"/>
          </p:nvPr>
        </p:nvSpPr>
        <p:spPr/>
        <p:txBody>
          <a:bodyPr/>
          <a:lstStyle/>
          <a:p>
            <a:pPr>
              <a:defRPr/>
            </a:pPr>
            <a:fld id="{1A988809-CD20-470F-AC2B-91EA5812CAD2}"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r>
              <a:rPr lang="en-US" smtClean="0"/>
              <a:t>Revised 10/28/2016</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sp>
        <p:nvSpPr>
          <p:cNvPr id="5" name="Footer Placeholder 4"/>
          <p:cNvSpPr>
            <a:spLocks noGrp="1"/>
          </p:cNvSpPr>
          <p:nvPr>
            <p:ph type="ftr" sz="quarter" idx="11"/>
          </p:nvPr>
        </p:nvSpPr>
        <p:spPr/>
        <p:txBody>
          <a:bodyPr/>
          <a:lstStyle/>
          <a:p>
            <a:pPr>
              <a:defRPr/>
            </a:pPr>
            <a:r>
              <a:rPr lang="en-US" smtClean="0"/>
              <a:t>Revised 10/28/2016</a:t>
            </a:r>
            <a:endParaRPr lang="en-US"/>
          </a:p>
        </p:txBody>
      </p:sp>
      <p:sp>
        <p:nvSpPr>
          <p:cNvPr id="6" name="Slide Number Placeholder 5"/>
          <p:cNvSpPr>
            <a:spLocks noGrp="1"/>
          </p:cNvSpPr>
          <p:nvPr>
            <p:ph type="sldNum" sz="quarter" idx="12"/>
          </p:nvPr>
        </p:nvSpPr>
        <p:spPr/>
        <p:txBody>
          <a:bodyPr/>
          <a:lstStyle/>
          <a:p>
            <a:pPr>
              <a:defRPr/>
            </a:pPr>
            <a:fld id="{D97E7C97-A9E1-48DB-B969-438A6BF4962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sp>
        <p:nvSpPr>
          <p:cNvPr id="5" name="Footer Placeholder 4"/>
          <p:cNvSpPr>
            <a:spLocks noGrp="1"/>
          </p:cNvSpPr>
          <p:nvPr>
            <p:ph type="ftr" sz="quarter" idx="11"/>
          </p:nvPr>
        </p:nvSpPr>
        <p:spPr/>
        <p:txBody>
          <a:bodyPr/>
          <a:lstStyle/>
          <a:p>
            <a:pPr>
              <a:defRPr/>
            </a:pPr>
            <a:r>
              <a:rPr lang="en-US" smtClean="0"/>
              <a:t>Revised 10/28/2016</a:t>
            </a:r>
            <a:endParaRPr lang="en-US"/>
          </a:p>
        </p:txBody>
      </p:sp>
      <p:sp>
        <p:nvSpPr>
          <p:cNvPr id="6" name="Slide Number Placeholder 5"/>
          <p:cNvSpPr>
            <a:spLocks noGrp="1"/>
          </p:cNvSpPr>
          <p:nvPr>
            <p:ph type="sldNum" sz="quarter" idx="12"/>
          </p:nvPr>
        </p:nvSpPr>
        <p:spPr/>
        <p:txBody>
          <a:bodyPr/>
          <a:lstStyle/>
          <a:p>
            <a:pPr>
              <a:defRPr/>
            </a:pPr>
            <a:fld id="{3DA6BAF4-12D0-45E2-82A5-4BF7D39A67D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sp>
        <p:nvSpPr>
          <p:cNvPr id="5" name="Footer Placeholder 4"/>
          <p:cNvSpPr>
            <a:spLocks noGrp="1"/>
          </p:cNvSpPr>
          <p:nvPr>
            <p:ph type="ftr" sz="quarter" idx="11"/>
          </p:nvPr>
        </p:nvSpPr>
        <p:spPr/>
        <p:txBody>
          <a:bodyPr/>
          <a:lstStyle/>
          <a:p>
            <a:pPr>
              <a:defRPr/>
            </a:pPr>
            <a:r>
              <a:rPr lang="en-US" smtClean="0"/>
              <a:t>Revised 10/28/2016</a:t>
            </a:r>
            <a:endParaRPr lang="en-US"/>
          </a:p>
        </p:txBody>
      </p:sp>
      <p:sp>
        <p:nvSpPr>
          <p:cNvPr id="6" name="Slide Number Placeholder 5"/>
          <p:cNvSpPr>
            <a:spLocks noGrp="1"/>
          </p:cNvSpPr>
          <p:nvPr>
            <p:ph type="sldNum" sz="quarter" idx="12"/>
          </p:nvPr>
        </p:nvSpPr>
        <p:spPr/>
        <p:txBody>
          <a:bodyPr/>
          <a:lstStyle/>
          <a:p>
            <a:pPr>
              <a:defRPr/>
            </a:pPr>
            <a:fld id="{4B5C8E35-1093-4BBE-B6DF-1A4D9CF3F3A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sp>
        <p:nvSpPr>
          <p:cNvPr id="5" name="Footer Placeholder 4"/>
          <p:cNvSpPr>
            <a:spLocks noGrp="1"/>
          </p:cNvSpPr>
          <p:nvPr>
            <p:ph type="ftr" sz="quarter" idx="11"/>
          </p:nvPr>
        </p:nvSpPr>
        <p:spPr/>
        <p:txBody>
          <a:bodyPr/>
          <a:lstStyle/>
          <a:p>
            <a:pPr>
              <a:defRPr/>
            </a:pPr>
            <a:r>
              <a:rPr lang="en-US" smtClean="0"/>
              <a:t>Revised 10/28/2016</a:t>
            </a:r>
            <a:endParaRPr lang="en-US"/>
          </a:p>
        </p:txBody>
      </p:sp>
      <p:sp>
        <p:nvSpPr>
          <p:cNvPr id="6" name="Slide Number Placeholder 5"/>
          <p:cNvSpPr>
            <a:spLocks noGrp="1"/>
          </p:cNvSpPr>
          <p:nvPr>
            <p:ph type="sldNum" sz="quarter" idx="12"/>
          </p:nvPr>
        </p:nvSpPr>
        <p:spPr/>
        <p:txBody>
          <a:bodyPr/>
          <a:lstStyle/>
          <a:p>
            <a:pPr>
              <a:defRPr/>
            </a:pPr>
            <a:fld id="{8F7E514A-53AA-4CF7-A391-1527972951BB}"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r>
              <a:rPr lang="en-US" smtClean="0"/>
              <a:t>Revised August 2018</a:t>
            </a:r>
            <a:endParaRPr lang="en-US"/>
          </a:p>
        </p:txBody>
      </p:sp>
      <p:sp>
        <p:nvSpPr>
          <p:cNvPr id="6" name="Footer Placeholder 5"/>
          <p:cNvSpPr>
            <a:spLocks noGrp="1"/>
          </p:cNvSpPr>
          <p:nvPr>
            <p:ph type="ftr" sz="quarter" idx="11"/>
          </p:nvPr>
        </p:nvSpPr>
        <p:spPr/>
        <p:txBody>
          <a:bodyPr/>
          <a:lstStyle/>
          <a:p>
            <a:pPr>
              <a:defRPr/>
            </a:pPr>
            <a:r>
              <a:rPr lang="en-US" smtClean="0"/>
              <a:t>Revised 10/28/2016</a:t>
            </a:r>
            <a:endParaRPr lang="en-US"/>
          </a:p>
        </p:txBody>
      </p:sp>
      <p:sp>
        <p:nvSpPr>
          <p:cNvPr id="7" name="Slide Number Placeholder 6"/>
          <p:cNvSpPr>
            <a:spLocks noGrp="1"/>
          </p:cNvSpPr>
          <p:nvPr>
            <p:ph type="sldNum" sz="quarter" idx="12"/>
          </p:nvPr>
        </p:nvSpPr>
        <p:spPr/>
        <p:txBody>
          <a:bodyPr/>
          <a:lstStyle/>
          <a:p>
            <a:pPr>
              <a:defRPr/>
            </a:pPr>
            <a:fld id="{CC0A4397-9D8F-4E44-92FD-71321B60F51A}"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r>
              <a:rPr lang="en-US" smtClean="0"/>
              <a:t>Revised August 2018</a:t>
            </a:r>
            <a:endParaRPr lang="en-US"/>
          </a:p>
        </p:txBody>
      </p:sp>
      <p:sp>
        <p:nvSpPr>
          <p:cNvPr id="8" name="Footer Placeholder 7"/>
          <p:cNvSpPr>
            <a:spLocks noGrp="1"/>
          </p:cNvSpPr>
          <p:nvPr>
            <p:ph type="ftr" sz="quarter" idx="11"/>
          </p:nvPr>
        </p:nvSpPr>
        <p:spPr/>
        <p:txBody>
          <a:bodyPr/>
          <a:lstStyle/>
          <a:p>
            <a:pPr>
              <a:defRPr/>
            </a:pPr>
            <a:r>
              <a:rPr lang="en-US" smtClean="0"/>
              <a:t>Revised 10/28/2016</a:t>
            </a:r>
            <a:endParaRPr lang="en-US"/>
          </a:p>
        </p:txBody>
      </p:sp>
      <p:sp>
        <p:nvSpPr>
          <p:cNvPr id="9" name="Slide Number Placeholder 8"/>
          <p:cNvSpPr>
            <a:spLocks noGrp="1"/>
          </p:cNvSpPr>
          <p:nvPr>
            <p:ph type="sldNum" sz="quarter" idx="12"/>
          </p:nvPr>
        </p:nvSpPr>
        <p:spPr/>
        <p:txBody>
          <a:bodyPr/>
          <a:lstStyle/>
          <a:p>
            <a:pPr>
              <a:defRPr/>
            </a:pPr>
            <a:fld id="{8E8C4339-AED6-429F-AAF2-88F46353A92F}"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en-US" smtClean="0"/>
              <a:t>Revised August 2018</a:t>
            </a:r>
            <a:endParaRPr lang="en-US"/>
          </a:p>
        </p:txBody>
      </p:sp>
      <p:sp>
        <p:nvSpPr>
          <p:cNvPr id="4" name="Footer Placeholder 3"/>
          <p:cNvSpPr>
            <a:spLocks noGrp="1"/>
          </p:cNvSpPr>
          <p:nvPr>
            <p:ph type="ftr" sz="quarter" idx="11"/>
          </p:nvPr>
        </p:nvSpPr>
        <p:spPr/>
        <p:txBody>
          <a:bodyPr/>
          <a:lstStyle/>
          <a:p>
            <a:pPr>
              <a:defRPr/>
            </a:pPr>
            <a:r>
              <a:rPr lang="en-US" smtClean="0"/>
              <a:t>Revised 10/28/2016</a:t>
            </a:r>
            <a:endParaRPr lang="en-US"/>
          </a:p>
        </p:txBody>
      </p:sp>
      <p:sp>
        <p:nvSpPr>
          <p:cNvPr id="5" name="Slide Number Placeholder 4"/>
          <p:cNvSpPr>
            <a:spLocks noGrp="1"/>
          </p:cNvSpPr>
          <p:nvPr>
            <p:ph type="sldNum" sz="quarter" idx="12"/>
          </p:nvPr>
        </p:nvSpPr>
        <p:spPr/>
        <p:txBody>
          <a:bodyPr/>
          <a:lstStyle/>
          <a:p>
            <a:pPr>
              <a:defRPr/>
            </a:pPr>
            <a:fld id="{5F32619C-5738-442B-A44B-7D184248CAD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Revised August 2018</a:t>
            </a:r>
            <a:endParaRPr lang="en-US"/>
          </a:p>
        </p:txBody>
      </p:sp>
      <p:sp>
        <p:nvSpPr>
          <p:cNvPr id="3" name="Footer Placeholder 2"/>
          <p:cNvSpPr>
            <a:spLocks noGrp="1"/>
          </p:cNvSpPr>
          <p:nvPr>
            <p:ph type="ftr" sz="quarter" idx="11"/>
          </p:nvPr>
        </p:nvSpPr>
        <p:spPr/>
        <p:txBody>
          <a:bodyPr/>
          <a:lstStyle/>
          <a:p>
            <a:pPr>
              <a:defRPr/>
            </a:pPr>
            <a:r>
              <a:rPr lang="en-US" smtClean="0"/>
              <a:t>Revised 10/28/2016</a:t>
            </a:r>
            <a:endParaRPr lang="en-US"/>
          </a:p>
        </p:txBody>
      </p:sp>
      <p:sp>
        <p:nvSpPr>
          <p:cNvPr id="4" name="Slide Number Placeholder 3"/>
          <p:cNvSpPr>
            <a:spLocks noGrp="1"/>
          </p:cNvSpPr>
          <p:nvPr>
            <p:ph type="sldNum" sz="quarter" idx="12"/>
          </p:nvPr>
        </p:nvSpPr>
        <p:spPr/>
        <p:txBody>
          <a:bodyPr/>
          <a:lstStyle/>
          <a:p>
            <a:pPr>
              <a:defRPr/>
            </a:pPr>
            <a:fld id="{CC3A31AB-13F5-475C-8E41-79B71541B3E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Revised August 2018</a:t>
            </a:r>
            <a:endParaRPr lang="en-US"/>
          </a:p>
        </p:txBody>
      </p:sp>
      <p:sp>
        <p:nvSpPr>
          <p:cNvPr id="6" name="Footer Placeholder 5"/>
          <p:cNvSpPr>
            <a:spLocks noGrp="1"/>
          </p:cNvSpPr>
          <p:nvPr>
            <p:ph type="ftr" sz="quarter" idx="11"/>
          </p:nvPr>
        </p:nvSpPr>
        <p:spPr/>
        <p:txBody>
          <a:bodyPr/>
          <a:lstStyle/>
          <a:p>
            <a:pPr>
              <a:defRPr/>
            </a:pPr>
            <a:r>
              <a:rPr lang="en-US" smtClean="0"/>
              <a:t>Revised 10/28/2016</a:t>
            </a:r>
            <a:endParaRPr lang="en-US"/>
          </a:p>
        </p:txBody>
      </p:sp>
      <p:sp>
        <p:nvSpPr>
          <p:cNvPr id="7" name="Slide Number Placeholder 6"/>
          <p:cNvSpPr>
            <a:spLocks noGrp="1"/>
          </p:cNvSpPr>
          <p:nvPr>
            <p:ph type="sldNum" sz="quarter" idx="12"/>
          </p:nvPr>
        </p:nvSpPr>
        <p:spPr/>
        <p:txBody>
          <a:bodyPr/>
          <a:lstStyle/>
          <a:p>
            <a:pPr>
              <a:defRPr/>
            </a:pPr>
            <a:fld id="{029A1142-7688-4329-9D94-E21B23FBB71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Revised August 2018</a:t>
            </a:r>
            <a:endParaRPr lang="en-US"/>
          </a:p>
        </p:txBody>
      </p:sp>
      <p:sp>
        <p:nvSpPr>
          <p:cNvPr id="6" name="Footer Placeholder 5"/>
          <p:cNvSpPr>
            <a:spLocks noGrp="1"/>
          </p:cNvSpPr>
          <p:nvPr>
            <p:ph type="ftr" sz="quarter" idx="11"/>
          </p:nvPr>
        </p:nvSpPr>
        <p:spPr/>
        <p:txBody>
          <a:bodyPr/>
          <a:lstStyle/>
          <a:p>
            <a:pPr>
              <a:defRPr/>
            </a:pPr>
            <a:r>
              <a:rPr lang="en-US" smtClean="0"/>
              <a:t>Revised 10/28/2016</a:t>
            </a:r>
            <a:endParaRPr lang="en-US"/>
          </a:p>
        </p:txBody>
      </p:sp>
      <p:sp>
        <p:nvSpPr>
          <p:cNvPr id="7" name="Slide Number Placeholder 6"/>
          <p:cNvSpPr>
            <a:spLocks noGrp="1"/>
          </p:cNvSpPr>
          <p:nvPr>
            <p:ph type="sldNum" sz="quarter" idx="12"/>
          </p:nvPr>
        </p:nvSpPr>
        <p:spPr/>
        <p:txBody>
          <a:bodyPr/>
          <a:lstStyle/>
          <a:p>
            <a:pPr>
              <a:defRPr/>
            </a:pPr>
            <a:fld id="{67E79BF7-3154-4DDB-920F-28D4D5D5895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r>
              <a:rPr lang="en-US" smtClean="0"/>
              <a:t>Revised August 2018</a:t>
            </a:r>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en-US" smtClean="0"/>
              <a:t>Revised 10/28/2016</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13BDD85E-DD2A-4A09-A83A-C454C42B9D03}"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av"/><Relationship Id="rId1" Type="http://schemas.microsoft.com/office/2007/relationships/media" Target="../media/media22.wav"/><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av"/><Relationship Id="rId1" Type="http://schemas.microsoft.com/office/2007/relationships/media" Target="../media/media23.wav"/><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av"/><Relationship Id="rId1" Type="http://schemas.microsoft.com/office/2007/relationships/media" Target="../media/media24.wav"/><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av"/><Relationship Id="rId1" Type="http://schemas.microsoft.com/office/2007/relationships/media" Target="../media/media25.wav"/><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av"/><Relationship Id="rId1" Type="http://schemas.microsoft.com/office/2007/relationships/media" Target="../media/media26.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2308225"/>
          </a:xfrm>
        </p:spPr>
        <p:txBody>
          <a:bodyPr rtlCol="0">
            <a:normAutofit fontScale="90000"/>
          </a:bodyPr>
          <a:lstStyle/>
          <a:p>
            <a:pPr eaLnBrk="1" fontAlgn="auto" hangingPunct="1">
              <a:spcAft>
                <a:spcPts val="0"/>
              </a:spcAft>
              <a:defRPr/>
            </a:pPr>
            <a:r>
              <a:rPr lang="en-US" sz="4000" dirty="0" smtClean="0"/>
              <a:t>Probation Conditions </a:t>
            </a:r>
            <a:br>
              <a:rPr lang="en-US" sz="4000" dirty="0" smtClean="0"/>
            </a:br>
            <a:r>
              <a:rPr lang="en-US" sz="4000" dirty="0" smtClean="0"/>
              <a:t>for the</a:t>
            </a:r>
            <a:br>
              <a:rPr lang="en-US" sz="4000" dirty="0" smtClean="0"/>
            </a:br>
            <a:r>
              <a:rPr lang="en-US" sz="4000" dirty="0" smtClean="0"/>
              <a:t>WELLS CIRCUIT COURT</a:t>
            </a:r>
            <a:r>
              <a:rPr lang="en-US" dirty="0" smtClean="0"/>
              <a:t/>
            </a:r>
            <a:br>
              <a:rPr lang="en-US" dirty="0" smtClean="0"/>
            </a:br>
            <a:endParaRPr lang="en-US" sz="2800" dirty="0" smtClean="0"/>
          </a:p>
        </p:txBody>
      </p:sp>
      <p:sp>
        <p:nvSpPr>
          <p:cNvPr id="2051" name="Rectangle 3"/>
          <p:cNvSpPr>
            <a:spLocks noGrp="1" noChangeArrowheads="1"/>
          </p:cNvSpPr>
          <p:nvPr>
            <p:ph type="subTitle" idx="1"/>
          </p:nvPr>
        </p:nvSpPr>
        <p:spPr/>
        <p:txBody>
          <a:bodyPr rtlCol="0">
            <a:normAutofit fontScale="92500" lnSpcReduction="10000"/>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Hon. Kenton W. Kiracofe</a:t>
            </a:r>
          </a:p>
          <a:p>
            <a:pPr eaLnBrk="1" fontAlgn="auto" hangingPunct="1">
              <a:spcAft>
                <a:spcPts val="0"/>
              </a:spcAft>
              <a:buFont typeface="Arial" pitchFamily="34" charset="0"/>
              <a:buNone/>
              <a:defRPr/>
            </a:pPr>
            <a:r>
              <a:rPr lang="en-US" dirty="0" smtClean="0"/>
              <a:t>Judge of the Wells Circuit Court</a:t>
            </a:r>
          </a:p>
        </p:txBody>
      </p:sp>
      <p:sp>
        <p:nvSpPr>
          <p:cNvPr id="3" name="Date Placeholder 2"/>
          <p:cNvSpPr>
            <a:spLocks noGrp="1"/>
          </p:cNvSpPr>
          <p:nvPr>
            <p:ph type="dt" sz="half" idx="10"/>
          </p:nvPr>
        </p:nvSpPr>
        <p:spPr/>
        <p:txBody>
          <a:bodyPr/>
          <a:lstStyle/>
          <a:p>
            <a:pPr>
              <a:defRPr/>
            </a:pPr>
            <a:r>
              <a:rPr lang="en-US" smtClean="0"/>
              <a:t>Revised August 2018</a:t>
            </a:r>
            <a:endParaRPr lang="en-US"/>
          </a:p>
        </p:txBody>
      </p:sp>
      <p:sp>
        <p:nvSpPr>
          <p:cNvPr id="2" name="Footer Placeholder 1"/>
          <p:cNvSpPr>
            <a:spLocks noGrp="1"/>
          </p:cNvSpPr>
          <p:nvPr>
            <p:ph type="ftr" sz="quarter" idx="12"/>
          </p:nvPr>
        </p:nvSpPr>
        <p:spPr/>
        <p:txBody>
          <a:bodyPr/>
          <a:lstStyle/>
          <a:p>
            <a:pPr>
              <a:defRPr/>
            </a:pPr>
            <a:r>
              <a:rPr lang="en-US"/>
              <a:t>Revised 10/28/2016</a:t>
            </a:r>
          </a:p>
        </p:txBody>
      </p:sp>
    </p:spTree>
  </p:cSld>
  <p:clrMapOvr>
    <a:masterClrMapping/>
  </p:clrMapOvr>
  <p:transition spd="slow"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Probation Conditions</a:t>
            </a:r>
          </a:p>
        </p:txBody>
      </p:sp>
      <p:sp>
        <p:nvSpPr>
          <p:cNvPr id="11267" name="Content Placeholder 2"/>
          <p:cNvSpPr>
            <a:spLocks noGrp="1"/>
          </p:cNvSpPr>
          <p:nvPr>
            <p:ph idx="1"/>
          </p:nvPr>
        </p:nvSpPr>
        <p:spPr/>
        <p:txBody>
          <a:bodyPr/>
          <a:lstStyle/>
          <a:p>
            <a:pPr algn="just" eaLnBrk="1" hangingPunct="1"/>
            <a:r>
              <a:rPr lang="en-US" altLang="en-US" smtClean="0"/>
              <a:t>You shall truthfully answer all reasonable questions of your Probation Officer.</a:t>
            </a:r>
          </a:p>
          <a:p>
            <a:pPr eaLnBrk="1" hangingPunct="1"/>
            <a:endParaRPr lang="en-US" altLang="en-US" smtClean="0"/>
          </a:p>
          <a:p>
            <a:pPr eaLnBrk="1" hangingPunct="1"/>
            <a:endParaRPr lang="en-US" altLang="en-US" smtClean="0"/>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2"/>
        <p14:stopEvt time="5989"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Probation Conditions</a:t>
            </a:r>
          </a:p>
        </p:txBody>
      </p:sp>
      <p:sp>
        <p:nvSpPr>
          <p:cNvPr id="12291" name="Content Placeholder 2"/>
          <p:cNvSpPr>
            <a:spLocks noGrp="1"/>
          </p:cNvSpPr>
          <p:nvPr>
            <p:ph idx="1"/>
          </p:nvPr>
        </p:nvSpPr>
        <p:spPr/>
        <p:txBody>
          <a:bodyPr>
            <a:normAutofit lnSpcReduction="10000"/>
          </a:bodyPr>
          <a:lstStyle/>
          <a:p>
            <a:pPr lvl="0"/>
            <a:r>
              <a:rPr lang="en-US" sz="2800" dirty="0"/>
              <a:t>You shall waive your rights regarding search and seizure which are guaranteed to you by the 4</a:t>
            </a:r>
            <a:r>
              <a:rPr lang="en-US" sz="2800" baseline="30000" dirty="0"/>
              <a:t>th</a:t>
            </a:r>
            <a:r>
              <a:rPr lang="en-US" sz="2800" dirty="0"/>
              <a:t> amendment to the United States Constitution and Article 1, Section 11 of the Indiana Constitution and submit to any warrantless and suspicionless search of you, your property, or your residence and any other property under your control by the Probation Department or law enforcement officers at the direction of the Probation Department.</a:t>
            </a:r>
          </a:p>
        </p:txBody>
      </p:sp>
      <p:sp>
        <p:nvSpPr>
          <p:cNvPr id="3" name="Date Placeholder 2"/>
          <p:cNvSpPr>
            <a:spLocks noGrp="1"/>
          </p:cNvSpPr>
          <p:nvPr>
            <p:ph type="dt" sz="half" idx="10"/>
          </p:nvPr>
        </p:nvSpPr>
        <p:spPr/>
        <p:txBody>
          <a:bodyPr/>
          <a:lstStyle/>
          <a:p>
            <a:pPr>
              <a:defRPr/>
            </a:pPr>
            <a:r>
              <a:rPr lang="en-US" smtClean="0"/>
              <a:t>Revised August 2018</a:t>
            </a: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2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0" objId="3"/>
        <p14:stopEvt time="23415"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Probation Conditions</a:t>
            </a:r>
            <a:endParaRPr lang="en-US" dirty="0"/>
          </a:p>
        </p:txBody>
      </p:sp>
      <p:sp>
        <p:nvSpPr>
          <p:cNvPr id="3" name="Content Placeholder 2"/>
          <p:cNvSpPr>
            <a:spLocks noGrp="1"/>
          </p:cNvSpPr>
          <p:nvPr>
            <p:ph idx="1"/>
          </p:nvPr>
        </p:nvSpPr>
        <p:spPr/>
        <p:txBody>
          <a:bodyPr>
            <a:normAutofit/>
          </a:bodyPr>
          <a:lstStyle/>
          <a:p>
            <a:pPr lvl="0"/>
            <a:r>
              <a:rPr lang="en-US" dirty="0"/>
              <a:t>You shall </a:t>
            </a:r>
            <a:r>
              <a:rPr lang="en-US" dirty="0" smtClean="0"/>
              <a:t>abide by any </a:t>
            </a:r>
            <a:r>
              <a:rPr lang="en-US" dirty="0"/>
              <a:t>orders issued by any Court related to a Child in Need of Services proceeding, including, attendance in or participation in drug testing, substance abuse treatment, psychological testing, or any counseling.  You shall execute any documents necessary for the Indiana Department of Child Services to exchange information with your probation officer.  </a:t>
            </a:r>
          </a:p>
          <a:p>
            <a:endParaRPr lang="en-US" dirty="0"/>
          </a:p>
        </p:txBody>
      </p:sp>
      <p:sp>
        <p:nvSpPr>
          <p:cNvPr id="6" name="Date Placeholder 5"/>
          <p:cNvSpPr>
            <a:spLocks noGrp="1"/>
          </p:cNvSpPr>
          <p:nvPr>
            <p:ph type="dt" sz="half" idx="10"/>
          </p:nvPr>
        </p:nvSpPr>
        <p:spPr/>
        <p:txBody>
          <a:bodyPr/>
          <a:lstStyle/>
          <a:p>
            <a:pPr>
              <a:defRPr/>
            </a:pPr>
            <a:r>
              <a:rPr lang="en-US" smtClean="0"/>
              <a:t>Revised August 2018</a:t>
            </a: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725523185"/>
      </p:ext>
    </p:extLst>
  </p:cSld>
  <p:clrMapOvr>
    <a:masterClrMapping/>
  </p:clrMapOvr>
  <mc:AlternateContent xmlns:mc="http://schemas.openxmlformats.org/markup-compatibility/2006" xmlns:p14="http://schemas.microsoft.com/office/powerpoint/2010/main">
    <mc:Choice Requires="p14">
      <p:transition spd="slow" p14:dur="2000" advClick="0" advTm="21000"/>
    </mc:Choice>
    <mc:Fallback xmlns="">
      <p:transition spd="slow" advClick="0" advTm="2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Probation Conditions</a:t>
            </a:r>
          </a:p>
        </p:txBody>
      </p:sp>
      <p:sp>
        <p:nvSpPr>
          <p:cNvPr id="13315" name="Content Placeholder 2"/>
          <p:cNvSpPr>
            <a:spLocks noGrp="1"/>
          </p:cNvSpPr>
          <p:nvPr>
            <p:ph idx="1"/>
          </p:nvPr>
        </p:nvSpPr>
        <p:spPr/>
        <p:txBody>
          <a:bodyPr/>
          <a:lstStyle/>
          <a:p>
            <a:pPr algn="just" eaLnBrk="1" hangingPunct="1"/>
            <a:r>
              <a:rPr lang="en-US" altLang="en-US" dirty="0" smtClean="0"/>
              <a:t>You shall work faithfully at suitable employment, faithfully pursue a course of study or vocation training that will equip you for a suitable employment, or make every effort to obtain employment.  You shall notify your probation officer of any change of vocation or employment within 24 hours of such change.</a:t>
            </a:r>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1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2"/>
        <p14:stopEvt time="21598" objId="2"/>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Probation Conditions</a:t>
            </a:r>
          </a:p>
        </p:txBody>
      </p:sp>
      <p:sp>
        <p:nvSpPr>
          <p:cNvPr id="14339" name="Content Placeholder 2"/>
          <p:cNvSpPr>
            <a:spLocks noGrp="1"/>
          </p:cNvSpPr>
          <p:nvPr>
            <p:ph idx="1"/>
          </p:nvPr>
        </p:nvSpPr>
        <p:spPr/>
        <p:txBody>
          <a:bodyPr/>
          <a:lstStyle/>
          <a:p>
            <a:pPr algn="just" eaLnBrk="1" hangingPunct="1"/>
            <a:r>
              <a:rPr lang="en-US" altLang="en-US" smtClean="0"/>
              <a:t>You shall not use or possess any controlled substance unless prescribed by a physician.  You must report and provide verification of any current or future prescription medications to your Probation Officer immediately.  You shall only take prescription medications in the manner directed by your physician and only within compliance with State and Federal law. </a:t>
            </a:r>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2"/>
        <p14:stopEvt time="25451"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Probation Conditions</a:t>
            </a:r>
          </a:p>
        </p:txBody>
      </p:sp>
      <p:sp>
        <p:nvSpPr>
          <p:cNvPr id="3" name="Content Placeholder 2"/>
          <p:cNvSpPr>
            <a:spLocks noGrp="1"/>
          </p:cNvSpPr>
          <p:nvPr>
            <p:ph idx="1"/>
          </p:nvPr>
        </p:nvSpPr>
        <p:spPr/>
        <p:txBody>
          <a:bodyPr rtlCol="0">
            <a:normAutofit/>
          </a:bodyPr>
          <a:lstStyle/>
          <a:p>
            <a:pPr algn="just" eaLnBrk="1" fontAlgn="auto" hangingPunct="1">
              <a:spcAft>
                <a:spcPts val="0"/>
              </a:spcAft>
              <a:buFont typeface="Arial" pitchFamily="34" charset="0"/>
              <a:buChar char="•"/>
              <a:defRPr/>
            </a:pPr>
            <a:r>
              <a:rPr lang="en-US" dirty="0"/>
              <a:t>You shall not use or possess any synthetic drugs or substances that mimic controlled substances, including, but not limited to, synthetic cannabinoids or salvia</a:t>
            </a:r>
            <a:r>
              <a:rPr lang="en-US" dirty="0" smtClean="0"/>
              <a:t>.</a:t>
            </a:r>
          </a:p>
          <a:p>
            <a:pPr marL="0" indent="0" eaLnBrk="1" fontAlgn="auto" hangingPunct="1">
              <a:spcAft>
                <a:spcPts val="0"/>
              </a:spcAft>
              <a:buFontTx/>
              <a:buNone/>
              <a:defRPr/>
            </a:pPr>
            <a:endParaRPr lang="en-US" dirty="0" smtClean="0"/>
          </a:p>
        </p:txBody>
      </p:sp>
      <p:sp>
        <p:nvSpPr>
          <p:cNvPr id="5" name="Date Placeholder 4"/>
          <p:cNvSpPr>
            <a:spLocks noGrp="1"/>
          </p:cNvSpPr>
          <p:nvPr>
            <p:ph type="dt" sz="half" idx="10"/>
          </p:nvPr>
        </p:nvSpPr>
        <p:spPr/>
        <p:txBody>
          <a:bodyPr/>
          <a:lstStyle/>
          <a:p>
            <a:pPr>
              <a:defRPr/>
            </a:pPr>
            <a:r>
              <a:rPr lang="en-US" smtClean="0"/>
              <a:t>Revised August 2018</a:t>
            </a: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0" objId="2"/>
        <p14:stopEvt time="12311" objId="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Probation Conditions</a:t>
            </a:r>
          </a:p>
        </p:txBody>
      </p:sp>
      <p:sp>
        <p:nvSpPr>
          <p:cNvPr id="16387" name="Content Placeholder 2"/>
          <p:cNvSpPr>
            <a:spLocks noGrp="1"/>
          </p:cNvSpPr>
          <p:nvPr>
            <p:ph idx="1"/>
          </p:nvPr>
        </p:nvSpPr>
        <p:spPr/>
        <p:txBody>
          <a:bodyPr/>
          <a:lstStyle/>
          <a:p>
            <a:pPr algn="just" eaLnBrk="1" hangingPunct="1"/>
            <a:r>
              <a:rPr lang="en-US" altLang="en-US" dirty="0" smtClean="0"/>
              <a:t>You shall submit to all drug tests demanded by the Probation Department at your expense.  You shall not fail any of those tests.  More than one diluted test, an adulterated urine sample or a refusal to provide a sample within 4 hours of a request will constitute a failed test.</a:t>
            </a:r>
          </a:p>
          <a:p>
            <a:pPr eaLnBrk="1" hangingPunct="1"/>
            <a:endParaRPr lang="en-US" altLang="en-US" dirty="0" smtClean="0"/>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slow" advClick="0" advTm="1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2"/>
        <p14:stopEvt time="19642"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Probation Conditions</a:t>
            </a:r>
          </a:p>
        </p:txBody>
      </p:sp>
      <p:sp>
        <p:nvSpPr>
          <p:cNvPr id="3" name="Content Placeholder 2"/>
          <p:cNvSpPr>
            <a:spLocks noGrp="1"/>
          </p:cNvSpPr>
          <p:nvPr>
            <p:ph idx="1"/>
          </p:nvPr>
        </p:nvSpPr>
        <p:spPr/>
        <p:txBody>
          <a:bodyPr rtlCol="0">
            <a:normAutofit/>
          </a:bodyPr>
          <a:lstStyle/>
          <a:p>
            <a:pPr algn="just" eaLnBrk="1" fontAlgn="auto" hangingPunct="1">
              <a:spcAft>
                <a:spcPts val="0"/>
              </a:spcAft>
              <a:buFont typeface="Arial" pitchFamily="34" charset="0"/>
              <a:buChar char="•"/>
              <a:defRPr/>
            </a:pPr>
            <a:r>
              <a:rPr lang="en-US" dirty="0" smtClean="0"/>
              <a:t>You shall maintain valid release forms for the Probation Department to exchange information with your counselors, employers and any other persons deemed necessary by the Probation Department.</a:t>
            </a:r>
          </a:p>
          <a:p>
            <a:pPr marL="0" indent="0" eaLnBrk="1" fontAlgn="auto" hangingPunct="1">
              <a:spcAft>
                <a:spcPts val="0"/>
              </a:spcAft>
              <a:buFontTx/>
              <a:buNone/>
              <a:defRPr/>
            </a:pPr>
            <a:endParaRPr lang="en-US" dirty="0" smtClean="0"/>
          </a:p>
        </p:txBody>
      </p:sp>
      <p:sp>
        <p:nvSpPr>
          <p:cNvPr id="5" name="Date Placeholder 4"/>
          <p:cNvSpPr>
            <a:spLocks noGrp="1"/>
          </p:cNvSpPr>
          <p:nvPr>
            <p:ph type="dt" sz="half" idx="10"/>
          </p:nvPr>
        </p:nvSpPr>
        <p:spPr/>
        <p:txBody>
          <a:bodyPr/>
          <a:lstStyle/>
          <a:p>
            <a:pPr>
              <a:defRPr/>
            </a:pPr>
            <a:r>
              <a:rPr lang="en-US" smtClean="0"/>
              <a:t>Revised August 2018</a:t>
            </a: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slow"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0" objId="2"/>
        <p14:stopEvt time="12841" objId="2"/>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Probation Conditions</a:t>
            </a:r>
          </a:p>
        </p:txBody>
      </p:sp>
      <p:sp>
        <p:nvSpPr>
          <p:cNvPr id="3" name="Content Placeholder 2"/>
          <p:cNvSpPr>
            <a:spLocks noGrp="1"/>
          </p:cNvSpPr>
          <p:nvPr>
            <p:ph idx="1"/>
          </p:nvPr>
        </p:nvSpPr>
        <p:spPr/>
        <p:txBody>
          <a:bodyPr rtlCol="0">
            <a:normAutofit/>
          </a:bodyPr>
          <a:lstStyle/>
          <a:p>
            <a:pPr algn="just" eaLnBrk="1" fontAlgn="auto" hangingPunct="1">
              <a:spcAft>
                <a:spcPts val="0"/>
              </a:spcAft>
              <a:buFont typeface="Arial" pitchFamily="34" charset="0"/>
              <a:buChar char="•"/>
              <a:defRPr/>
            </a:pPr>
            <a:r>
              <a:rPr lang="en-US" dirty="0" smtClean="0"/>
              <a:t>Probation is a privilege not a right; therefore, if you violate any one (1) of these conditions of probation during your probation period, a petition to revoke your probation may be filed within one year of termination of probation or forty-five (45) days after the State receives notice of the violation, whichever is the shorter period of time.</a:t>
            </a:r>
          </a:p>
          <a:p>
            <a:pPr marL="0" indent="0" eaLnBrk="1" fontAlgn="auto" hangingPunct="1">
              <a:spcAft>
                <a:spcPts val="0"/>
              </a:spcAft>
              <a:buFontTx/>
              <a:buNone/>
              <a:defRPr/>
            </a:pPr>
            <a:endParaRPr lang="en-US" dirty="0" smtClean="0"/>
          </a:p>
        </p:txBody>
      </p:sp>
      <p:sp>
        <p:nvSpPr>
          <p:cNvPr id="5" name="Date Placeholder 4"/>
          <p:cNvSpPr>
            <a:spLocks noGrp="1"/>
          </p:cNvSpPr>
          <p:nvPr>
            <p:ph type="dt" sz="half" idx="10"/>
          </p:nvPr>
        </p:nvSpPr>
        <p:spPr/>
        <p:txBody>
          <a:bodyPr/>
          <a:lstStyle/>
          <a:p>
            <a:pPr>
              <a:defRPr/>
            </a:pPr>
            <a:r>
              <a:rPr lang="en-US" smtClean="0"/>
              <a:t>Revised August 2018</a:t>
            </a: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46328" y="3184525"/>
            <a:ext cx="487363" cy="487363"/>
          </a:xfrm>
          <a:prstGeom prst="rect">
            <a:avLst/>
          </a:prstGeom>
        </p:spPr>
      </p:pic>
    </p:spTree>
  </p:cSld>
  <p:clrMapOvr>
    <a:masterClrMapping/>
  </p:clrMapOvr>
  <p:transition spd="slow" advClick="0" advTm="1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0" objId="2"/>
        <p14:stopEvt time="21134" objId="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Probation Conditions</a:t>
            </a:r>
          </a:p>
        </p:txBody>
      </p:sp>
      <p:sp>
        <p:nvSpPr>
          <p:cNvPr id="19459" name="Content Placeholder 2"/>
          <p:cNvSpPr>
            <a:spLocks noGrp="1"/>
          </p:cNvSpPr>
          <p:nvPr>
            <p:ph idx="1"/>
          </p:nvPr>
        </p:nvSpPr>
        <p:spPr/>
        <p:txBody>
          <a:bodyPr>
            <a:normAutofit/>
          </a:bodyPr>
          <a:lstStyle/>
          <a:p>
            <a:pPr algn="just" eaLnBrk="1" hangingPunct="1"/>
            <a:r>
              <a:rPr lang="en-US" altLang="en-US" sz="2800" dirty="0" smtClean="0"/>
              <a:t>You will be required to sign the probation rules after the sentencing hearing, and a copy will be given to you before you leave the Courthouse. By signing this document you will be attesting the following: </a:t>
            </a:r>
          </a:p>
          <a:p>
            <a:pPr lvl="1" algn="just" eaLnBrk="1" hangingPunct="1"/>
            <a:r>
              <a:rPr lang="en-US" altLang="en-US" sz="1800" dirty="0" smtClean="0"/>
              <a:t>I have read the above conditions. Unless otherwise stated on this document, my probation period begins immediately. I understand all the conditions and I agree to comply with each of them. I understand and waive my rights regarding search and seizure as stated under number 8 of this order of probation.  </a:t>
            </a:r>
            <a:r>
              <a:rPr lang="en-US" altLang="en-US" sz="1800" b="1" dirty="0" smtClean="0"/>
              <a:t>I also understand and agree to waive extradition proceedings and voluntarily return to the State of Indiana.</a:t>
            </a:r>
            <a:endParaRPr lang="en-US" altLang="en-US" sz="1800" dirty="0" smtClean="0"/>
          </a:p>
          <a:p>
            <a:pPr marL="0" indent="0" eaLnBrk="1" hangingPunct="1">
              <a:buNone/>
            </a:pPr>
            <a:endParaRPr lang="en-US" altLang="en-US" dirty="0" smtClean="0"/>
          </a:p>
        </p:txBody>
      </p:sp>
      <p:sp>
        <p:nvSpPr>
          <p:cNvPr id="2" name="Date Placeholder 1"/>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3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6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2"/>
        <p14:stopEvt time="43888"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Probation Introduction</a:t>
            </a:r>
          </a:p>
        </p:txBody>
      </p:sp>
      <p:sp>
        <p:nvSpPr>
          <p:cNvPr id="3075" name="Rectangle 3"/>
          <p:cNvSpPr>
            <a:spLocks noGrp="1" noChangeArrowheads="1"/>
          </p:cNvSpPr>
          <p:nvPr>
            <p:ph idx="1"/>
          </p:nvPr>
        </p:nvSpPr>
        <p:spPr/>
        <p:txBody>
          <a:bodyPr/>
          <a:lstStyle/>
          <a:p>
            <a:pPr algn="just" eaLnBrk="1" hangingPunct="1"/>
            <a:r>
              <a:rPr lang="en-US" altLang="en-US" smtClean="0"/>
              <a:t>This presentation will recite the standard conditions of probation that will be imposed in your case.</a:t>
            </a:r>
          </a:p>
          <a:p>
            <a:pPr algn="just" eaLnBrk="1" hangingPunct="1"/>
            <a:r>
              <a:rPr lang="en-US" altLang="en-US" smtClean="0"/>
              <a:t>Please listen carefully as the Court will ask on the record whether you have listened to and viewed this presentation. </a:t>
            </a:r>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sp>
        <p:nvSpPr>
          <p:cNvPr id="2" name="Footer Placeholder 1"/>
          <p:cNvSpPr>
            <a:spLocks noGrp="1"/>
          </p:cNvSpPr>
          <p:nvPr>
            <p:ph type="ftr" sz="quarter" idx="11"/>
          </p:nvPr>
        </p:nvSpPr>
        <p:spPr/>
        <p:txBody>
          <a:bodyPr/>
          <a:lstStyle/>
          <a:p>
            <a:pPr>
              <a:defRPr/>
            </a:pPr>
            <a:r>
              <a:rPr lang="en-US"/>
              <a:t>Revised 10/28/2016</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mod="1">
    <p:ext uri="{E180D4A7-C9FB-4DFB-919C-405C955672EB}">
      <p14:showEvtLst xmlns:p14="http://schemas.microsoft.com/office/powerpoint/2010/main">
        <p14:playEvt time="0" objId="3"/>
        <p14:stopEvt time="14413"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Probation Conditions</a:t>
            </a:r>
          </a:p>
        </p:txBody>
      </p:sp>
      <p:sp>
        <p:nvSpPr>
          <p:cNvPr id="20483" name="Content Placeholder 2"/>
          <p:cNvSpPr>
            <a:spLocks noGrp="1"/>
          </p:cNvSpPr>
          <p:nvPr>
            <p:ph idx="1"/>
          </p:nvPr>
        </p:nvSpPr>
        <p:spPr/>
        <p:txBody>
          <a:bodyPr/>
          <a:lstStyle/>
          <a:p>
            <a:pPr algn="just" eaLnBrk="1" hangingPunct="1"/>
            <a:r>
              <a:rPr lang="en-US" altLang="en-US" smtClean="0"/>
              <a:t>You will be asked to provide current contact information on the probation conditions.  You should provide your residence address, mailing address if different, and a phone number you may be reached at.  </a:t>
            </a:r>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1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2"/>
        <p14:stopEvt time="13319" objId="2"/>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2667000"/>
            <a:ext cx="8229600" cy="1143000"/>
          </a:xfrm>
        </p:spPr>
        <p:txBody>
          <a:bodyPr/>
          <a:lstStyle/>
          <a:p>
            <a:pPr eaLnBrk="1" hangingPunct="1"/>
            <a:r>
              <a:rPr lang="en-US" altLang="en-US" smtClean="0"/>
              <a:t>Probation Information</a:t>
            </a:r>
          </a:p>
        </p:txBody>
      </p:sp>
      <p:sp>
        <p:nvSpPr>
          <p:cNvPr id="3" name="Date Placeholder 2"/>
          <p:cNvSpPr>
            <a:spLocks noGrp="1"/>
          </p:cNvSpPr>
          <p:nvPr>
            <p:ph type="dt" sz="half" idx="10"/>
          </p:nvPr>
        </p:nvSpPr>
        <p:spPr/>
        <p:txBody>
          <a:bodyPr/>
          <a:lstStyle/>
          <a:p>
            <a:pPr>
              <a:defRPr/>
            </a:pPr>
            <a:r>
              <a:rPr lang="en-US" smtClean="0"/>
              <a:t>Revised August 2018</a:t>
            </a:r>
            <a:endParaRPr lang="en-US"/>
          </a:p>
        </p:txBody>
      </p:sp>
    </p:spTree>
  </p:cSld>
  <p:clrMapOvr>
    <a:masterClrMapping/>
  </p:clrMapOvr>
  <p:transition spd="med" advClick="0" advTm="1486">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pPr eaLnBrk="1" hangingPunct="1"/>
            <a:r>
              <a:rPr lang="en-US" altLang="en-US" smtClean="0"/>
              <a:t>Probation Intake</a:t>
            </a:r>
          </a:p>
        </p:txBody>
      </p:sp>
      <p:sp>
        <p:nvSpPr>
          <p:cNvPr id="22531" name="Content Placeholder 3"/>
          <p:cNvSpPr>
            <a:spLocks noGrp="1"/>
          </p:cNvSpPr>
          <p:nvPr>
            <p:ph idx="1"/>
          </p:nvPr>
        </p:nvSpPr>
        <p:spPr/>
        <p:txBody>
          <a:bodyPr>
            <a:normAutofit fontScale="92500"/>
          </a:bodyPr>
          <a:lstStyle/>
          <a:p>
            <a:pPr eaLnBrk="1" hangingPunct="1"/>
            <a:r>
              <a:rPr lang="en-US" altLang="en-US" sz="2800" smtClean="0"/>
              <a:t>A staff member of the probation department may contact you immediately following the hearing to: </a:t>
            </a:r>
          </a:p>
          <a:p>
            <a:pPr lvl="1" eaLnBrk="1" hangingPunct="1"/>
            <a:r>
              <a:rPr lang="en-US" altLang="en-US" sz="2400" smtClean="0"/>
              <a:t>Determine if you have any questions about probation.</a:t>
            </a:r>
          </a:p>
          <a:p>
            <a:pPr lvl="1" eaLnBrk="1" hangingPunct="1"/>
            <a:r>
              <a:rPr lang="en-US" altLang="en-US" sz="2400" smtClean="0"/>
              <a:t>Collect your signature and contact information on the probation conditions.</a:t>
            </a:r>
          </a:p>
          <a:p>
            <a:pPr lvl="1" eaLnBrk="1" hangingPunct="1"/>
            <a:r>
              <a:rPr lang="en-US" altLang="en-US" sz="2400" smtClean="0"/>
              <a:t>Provide you a copy of the probation conditions.</a:t>
            </a:r>
          </a:p>
          <a:p>
            <a:pPr lvl="1" eaLnBrk="1" hangingPunct="1"/>
            <a:r>
              <a:rPr lang="en-US" altLang="en-US" sz="2400" smtClean="0"/>
              <a:t>Obtain some additional information about you for your probation file.</a:t>
            </a:r>
          </a:p>
          <a:p>
            <a:pPr lvl="1" eaLnBrk="1" hangingPunct="1"/>
            <a:r>
              <a:rPr lang="en-US" altLang="en-US" sz="2400" smtClean="0"/>
              <a:t>Give you further instructions concerning probation. </a:t>
            </a:r>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2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2"/>
        <p14:stopEvt time="27296" objId="2"/>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Probation Intake</a:t>
            </a:r>
          </a:p>
        </p:txBody>
      </p:sp>
      <p:sp>
        <p:nvSpPr>
          <p:cNvPr id="23555" name="Content Placeholder 2"/>
          <p:cNvSpPr>
            <a:spLocks noGrp="1"/>
          </p:cNvSpPr>
          <p:nvPr>
            <p:ph idx="1"/>
          </p:nvPr>
        </p:nvSpPr>
        <p:spPr/>
        <p:txBody>
          <a:bodyPr/>
          <a:lstStyle/>
          <a:p>
            <a:pPr algn="just"/>
            <a:r>
              <a:rPr lang="en-US" altLang="en-US" smtClean="0"/>
              <a:t>Should a probation staff member not be available in the courtroom after your hearing, and you are not in the custody of the Sheriff, you should report to the probation department on the fourth floor of this building.  </a:t>
            </a:r>
          </a:p>
          <a:p>
            <a:endParaRPr lang="en-US" altLang="en-US" smtClean="0"/>
          </a:p>
        </p:txBody>
      </p:sp>
      <p:sp>
        <p:nvSpPr>
          <p:cNvPr id="3" name="Date Placeholder 2"/>
          <p:cNvSpPr>
            <a:spLocks noGrp="1"/>
          </p:cNvSpPr>
          <p:nvPr>
            <p:ph type="dt" sz="half" idx="10"/>
          </p:nvPr>
        </p:nvSpPr>
        <p:spPr/>
        <p:txBody>
          <a:bodyPr/>
          <a:lstStyle/>
          <a:p>
            <a:pPr>
              <a:defRPr/>
            </a:pPr>
            <a:r>
              <a:rPr lang="en-US" smtClean="0"/>
              <a:t>Revised August 2018</a:t>
            </a:r>
            <a:endParaRPr lang="en-US"/>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0" objId="4"/>
        <p14:stopEvt time="12364" objId="4"/>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eaLnBrk="1" fontAlgn="auto" hangingPunct="1">
              <a:spcAft>
                <a:spcPts val="0"/>
              </a:spcAft>
              <a:defRPr/>
            </a:pPr>
            <a:r>
              <a:rPr lang="en-US" sz="4000" smtClean="0"/>
              <a:t>Probation Introduction</a:t>
            </a:r>
            <a:br>
              <a:rPr lang="en-US" sz="4000" smtClean="0"/>
            </a:br>
            <a:r>
              <a:rPr lang="en-US" sz="4000" smtClean="0"/>
              <a:t>-Intrastate Transfer</a:t>
            </a:r>
          </a:p>
        </p:txBody>
      </p:sp>
      <p:sp>
        <p:nvSpPr>
          <p:cNvPr id="24579" name="Rectangle 3"/>
          <p:cNvSpPr>
            <a:spLocks noGrp="1" noChangeArrowheads="1"/>
          </p:cNvSpPr>
          <p:nvPr>
            <p:ph idx="1"/>
          </p:nvPr>
        </p:nvSpPr>
        <p:spPr/>
        <p:txBody>
          <a:bodyPr>
            <a:normAutofit/>
          </a:bodyPr>
          <a:lstStyle/>
          <a:p>
            <a:pPr algn="just" eaLnBrk="1" hangingPunct="1">
              <a:lnSpc>
                <a:spcPct val="90000"/>
              </a:lnSpc>
            </a:pPr>
            <a:r>
              <a:rPr lang="en-US" altLang="en-US" sz="2800" smtClean="0"/>
              <a:t>Intra-State Transfers: If you reside in Indiana but not in Wells County, you may be required to transfer your probation to the county of your residence.  </a:t>
            </a:r>
          </a:p>
          <a:p>
            <a:pPr lvl="1" algn="just" eaLnBrk="1" hangingPunct="1">
              <a:lnSpc>
                <a:spcPct val="90000"/>
              </a:lnSpc>
            </a:pPr>
            <a:r>
              <a:rPr lang="en-US" altLang="en-US" sz="2400" smtClean="0"/>
              <a:t>The receiving county will collect a transfer fee of $75.  </a:t>
            </a:r>
          </a:p>
          <a:p>
            <a:pPr lvl="1" algn="just" eaLnBrk="1" hangingPunct="1">
              <a:lnSpc>
                <a:spcPct val="90000"/>
              </a:lnSpc>
            </a:pPr>
            <a:r>
              <a:rPr lang="en-US" altLang="en-US" sz="2400" smtClean="0"/>
              <a:t>A probation officer will generally talk to you about transfer immediately after your hearing to complete the paperwork required for a transfer.  </a:t>
            </a:r>
          </a:p>
          <a:p>
            <a:pPr lvl="1" algn="just" eaLnBrk="1" hangingPunct="1">
              <a:lnSpc>
                <a:spcPct val="90000"/>
              </a:lnSpc>
            </a:pPr>
            <a:r>
              <a:rPr lang="en-US" altLang="en-US" sz="2400" smtClean="0"/>
              <a:t>If no probation officer is available, you may be required to return to the probation office at a later time to complete the transfer paperwork.  </a:t>
            </a:r>
          </a:p>
          <a:p>
            <a:pPr lvl="1" eaLnBrk="1" hangingPunct="1">
              <a:lnSpc>
                <a:spcPct val="90000"/>
              </a:lnSpc>
            </a:pPr>
            <a:endParaRPr lang="en-US" altLang="en-US" sz="2400" smtClean="0"/>
          </a:p>
        </p:txBody>
      </p:sp>
      <p:sp>
        <p:nvSpPr>
          <p:cNvPr id="2" name="Date Placeholder 1"/>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4"/>
            <a:ext cx="487363" cy="487363"/>
          </a:xfrm>
          <a:prstGeom prst="rect">
            <a:avLst/>
          </a:prstGeom>
        </p:spPr>
      </p:pic>
    </p:spTree>
  </p:cSld>
  <p:clrMapOvr>
    <a:masterClrMapping/>
  </p:clrMapOvr>
  <p:transition spd="slow" advClick="0" advTm="2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4"/>
        <p14:stopEvt time="36398" objId="4"/>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a:bodyPr>
          <a:lstStyle/>
          <a:p>
            <a:pPr eaLnBrk="1" fontAlgn="auto" hangingPunct="1">
              <a:spcAft>
                <a:spcPts val="0"/>
              </a:spcAft>
              <a:defRPr/>
            </a:pPr>
            <a:r>
              <a:rPr lang="en-US" sz="4000" smtClean="0"/>
              <a:t>Probation Introduction</a:t>
            </a:r>
            <a:br>
              <a:rPr lang="en-US" sz="4000" smtClean="0"/>
            </a:br>
            <a:r>
              <a:rPr lang="en-US" sz="4000" smtClean="0"/>
              <a:t>-Interstate Transfers</a:t>
            </a:r>
          </a:p>
        </p:txBody>
      </p:sp>
      <p:sp>
        <p:nvSpPr>
          <p:cNvPr id="25603" name="Rectangle 3"/>
          <p:cNvSpPr>
            <a:spLocks noGrp="1" noChangeArrowheads="1"/>
          </p:cNvSpPr>
          <p:nvPr>
            <p:ph idx="1"/>
          </p:nvPr>
        </p:nvSpPr>
        <p:spPr/>
        <p:txBody>
          <a:bodyPr>
            <a:normAutofit/>
          </a:bodyPr>
          <a:lstStyle/>
          <a:p>
            <a:pPr algn="just" eaLnBrk="1" hangingPunct="1"/>
            <a:r>
              <a:rPr lang="en-US" altLang="en-US" sz="2800" smtClean="0"/>
              <a:t>Interstate Transfers: If you reside outside Indiana at the time of sentencing, you will be required to transfer your probation to the state of your residence.  </a:t>
            </a:r>
          </a:p>
          <a:p>
            <a:pPr algn="just" eaLnBrk="1" hangingPunct="1"/>
            <a:r>
              <a:rPr lang="en-US" altLang="en-US" sz="2800" smtClean="0"/>
              <a:t>A transfer fee of $125 is necessary for making application for interstate compact services.</a:t>
            </a:r>
          </a:p>
          <a:p>
            <a:pPr algn="just" eaLnBrk="1" hangingPunct="1"/>
            <a:r>
              <a:rPr lang="en-US" altLang="en-US" sz="2800" smtClean="0"/>
              <a:t>You may not leave the state of Indiana until the application process has been completed, including fee payment.  </a:t>
            </a:r>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slow" advClick="0" advTm="2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2"/>
        <p14:stopEvt time="28774" objId="2"/>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rtlCol="0">
            <a:normAutofit/>
          </a:bodyPr>
          <a:lstStyle/>
          <a:p>
            <a:pPr eaLnBrk="1" fontAlgn="auto" hangingPunct="1">
              <a:spcAft>
                <a:spcPts val="0"/>
              </a:spcAft>
              <a:defRPr/>
            </a:pPr>
            <a:r>
              <a:rPr lang="en-US" smtClean="0"/>
              <a:t>Probation Introduction</a:t>
            </a:r>
            <a:br>
              <a:rPr lang="en-US" smtClean="0"/>
            </a:br>
            <a:r>
              <a:rPr lang="en-US" smtClean="0"/>
              <a:t>-Interstate Transfers</a:t>
            </a:r>
          </a:p>
        </p:txBody>
      </p:sp>
      <p:sp>
        <p:nvSpPr>
          <p:cNvPr id="26627" name="Content Placeholder 2"/>
          <p:cNvSpPr>
            <a:spLocks noGrp="1"/>
          </p:cNvSpPr>
          <p:nvPr>
            <p:ph idx="1"/>
          </p:nvPr>
        </p:nvSpPr>
        <p:spPr/>
        <p:txBody>
          <a:bodyPr/>
          <a:lstStyle/>
          <a:p>
            <a:pPr algn="just" eaLnBrk="1" hangingPunct="1"/>
            <a:r>
              <a:rPr lang="en-US" altLang="en-US" smtClean="0"/>
              <a:t>Certain offenders may not leave the state of Indiana without prior permission of the receiving state.  A probation officer may answer your specific questions about interstate travel.  </a:t>
            </a:r>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slow" advClick="0"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2"/>
        <p14:stopEvt time="12353" objId="2"/>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sz="4000" smtClean="0"/>
              <a:t>Probation Introduction</a:t>
            </a:r>
            <a:br>
              <a:rPr lang="en-US" sz="4000" smtClean="0"/>
            </a:br>
            <a:r>
              <a:rPr lang="en-US" sz="4000" smtClean="0"/>
              <a:t>- Home Detention</a:t>
            </a:r>
          </a:p>
        </p:txBody>
      </p:sp>
      <p:sp>
        <p:nvSpPr>
          <p:cNvPr id="27651" name="Rectangle 3"/>
          <p:cNvSpPr>
            <a:spLocks noGrp="1" noChangeArrowheads="1"/>
          </p:cNvSpPr>
          <p:nvPr>
            <p:ph idx="1"/>
          </p:nvPr>
        </p:nvSpPr>
        <p:spPr/>
        <p:txBody>
          <a:bodyPr/>
          <a:lstStyle/>
          <a:p>
            <a:pPr algn="just" eaLnBrk="1" hangingPunct="1">
              <a:lnSpc>
                <a:spcPct val="90000"/>
              </a:lnSpc>
            </a:pPr>
            <a:r>
              <a:rPr lang="en-US" altLang="en-US" sz="2400" smtClean="0"/>
              <a:t>If your sentence includes a period of home detention, you will be required to report to the Wells County Community Corrections office, located on the first floor, immediately after your sentencing hearing.  </a:t>
            </a:r>
          </a:p>
          <a:p>
            <a:pPr algn="just" eaLnBrk="1" hangingPunct="1">
              <a:lnSpc>
                <a:spcPct val="90000"/>
              </a:lnSpc>
            </a:pPr>
            <a:r>
              <a:rPr lang="en-US" altLang="en-US" sz="2400" smtClean="0"/>
              <a:t>If you have been pre-screened for home detention services, you will still be required to report to Community Corrections to complete the intake process.  </a:t>
            </a:r>
          </a:p>
          <a:p>
            <a:pPr algn="just" eaLnBrk="1" hangingPunct="1">
              <a:lnSpc>
                <a:spcPct val="90000"/>
              </a:lnSpc>
            </a:pPr>
            <a:r>
              <a:rPr lang="en-US" altLang="en-US" sz="2400" smtClean="0"/>
              <a:t>In most cases, home detention supervision is a condition of probation – that is, it both supervisions run concurrently. </a:t>
            </a:r>
          </a:p>
        </p:txBody>
      </p:sp>
      <p:sp>
        <p:nvSpPr>
          <p:cNvPr id="2" name="Date Placeholder 1"/>
          <p:cNvSpPr>
            <a:spLocks noGrp="1"/>
          </p:cNvSpPr>
          <p:nvPr>
            <p:ph type="dt" sz="half" idx="10"/>
          </p:nvPr>
        </p:nvSpPr>
        <p:spPr/>
        <p:txBody>
          <a:bodyPr/>
          <a:lstStyle/>
          <a:p>
            <a:pPr>
              <a:defRPr/>
            </a:pPr>
            <a:r>
              <a:rPr lang="en-US" smtClean="0"/>
              <a:t>Revised August 2018</a:t>
            </a: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2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0" objId="3"/>
        <p14:stopEvt time="34931" objId="3"/>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normAutofit/>
          </a:bodyPr>
          <a:lstStyle/>
          <a:p>
            <a:pPr eaLnBrk="1" fontAlgn="auto" hangingPunct="1">
              <a:spcAft>
                <a:spcPts val="0"/>
              </a:spcAft>
              <a:defRPr/>
            </a:pPr>
            <a:r>
              <a:rPr lang="en-US" sz="4000" smtClean="0"/>
              <a:t>Probation Conditions</a:t>
            </a:r>
            <a:br>
              <a:rPr lang="en-US" sz="4000" smtClean="0"/>
            </a:br>
            <a:r>
              <a:rPr lang="en-US" sz="4000" smtClean="0"/>
              <a:t>- Home Detention</a:t>
            </a:r>
          </a:p>
        </p:txBody>
      </p:sp>
      <p:sp>
        <p:nvSpPr>
          <p:cNvPr id="28675" name="Rectangle 3"/>
          <p:cNvSpPr>
            <a:spLocks noGrp="1" noChangeArrowheads="1"/>
          </p:cNvSpPr>
          <p:nvPr>
            <p:ph idx="1"/>
          </p:nvPr>
        </p:nvSpPr>
        <p:spPr/>
        <p:txBody>
          <a:bodyPr/>
          <a:lstStyle/>
          <a:p>
            <a:pPr algn="just" eaLnBrk="1" hangingPunct="1"/>
            <a:r>
              <a:rPr lang="en-US" altLang="en-US" dirty="0" smtClean="0"/>
              <a:t>Unless otherwise determined by the Court, you will not be eligible for home detention services unless you have the set-up fees </a:t>
            </a:r>
            <a:r>
              <a:rPr lang="en-US" altLang="en-US" u="sng" dirty="0" smtClean="0"/>
              <a:t>and</a:t>
            </a:r>
            <a:r>
              <a:rPr lang="en-US" altLang="en-US" dirty="0" smtClean="0"/>
              <a:t> daily fees for 30 days  - all totaling $510.00 -  paid in advance by the court-ordered begin date.  </a:t>
            </a:r>
          </a:p>
        </p:txBody>
      </p:sp>
      <p:sp>
        <p:nvSpPr>
          <p:cNvPr id="3" name="Date Placeholder 2"/>
          <p:cNvSpPr>
            <a:spLocks noGrp="1"/>
          </p:cNvSpPr>
          <p:nvPr>
            <p:ph type="dt" sz="half" idx="10"/>
          </p:nvPr>
        </p:nvSpPr>
        <p:spPr/>
        <p:txBody>
          <a:bodyPr/>
          <a:lstStyle/>
          <a:p>
            <a:pPr>
              <a:defRPr/>
            </a:pPr>
            <a:r>
              <a:rPr lang="en-US" smtClean="0"/>
              <a:t>Revised August 2018</a:t>
            </a: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slow"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0" objId="3"/>
        <p14:stopEvt time="18916" objId="3"/>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Probation Conclusion</a:t>
            </a:r>
          </a:p>
        </p:txBody>
      </p:sp>
      <p:sp>
        <p:nvSpPr>
          <p:cNvPr id="29699" name="Content Placeholder 2"/>
          <p:cNvSpPr>
            <a:spLocks noGrp="1"/>
          </p:cNvSpPr>
          <p:nvPr>
            <p:ph idx="1"/>
          </p:nvPr>
        </p:nvSpPr>
        <p:spPr>
          <a:xfrm>
            <a:off x="455613" y="1600200"/>
            <a:ext cx="8229600" cy="4525963"/>
          </a:xfrm>
        </p:spPr>
        <p:txBody>
          <a:bodyPr/>
          <a:lstStyle/>
          <a:p>
            <a:pPr algn="just" eaLnBrk="1" hangingPunct="1"/>
            <a:r>
              <a:rPr lang="en-US" altLang="en-US" smtClean="0"/>
              <a:t>If you have any questions or concerns regarding any of these probation or home detention conditions or expectations, ask your attorney to bring up the question during the sentencing hearing.  </a:t>
            </a:r>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slow"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2"/>
        <p14:stopEvt time="14082"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Probation Introduction</a:t>
            </a:r>
          </a:p>
        </p:txBody>
      </p:sp>
      <p:sp>
        <p:nvSpPr>
          <p:cNvPr id="4099" name="Content Placeholder 2"/>
          <p:cNvSpPr>
            <a:spLocks noGrp="1"/>
          </p:cNvSpPr>
          <p:nvPr>
            <p:ph idx="1"/>
          </p:nvPr>
        </p:nvSpPr>
        <p:spPr/>
        <p:txBody>
          <a:bodyPr/>
          <a:lstStyle/>
          <a:p>
            <a:pPr algn="just" eaLnBrk="1" hangingPunct="1"/>
            <a:r>
              <a:rPr lang="en-US" altLang="en-US" smtClean="0"/>
              <a:t>If you have any questions about the standard probation conditions, do not hesitate to ask the Court to address them during the court hearing. </a:t>
            </a:r>
          </a:p>
          <a:p>
            <a:pPr algn="just" eaLnBrk="1" hangingPunct="1"/>
            <a:r>
              <a:rPr lang="en-US" altLang="en-US" smtClean="0"/>
              <a:t>Special conditions unique to your case will be read at the sentencing hearing or will be provided in a separate presentation.   </a:t>
            </a:r>
          </a:p>
          <a:p>
            <a:pPr algn="just" eaLnBrk="1" hangingPunct="1"/>
            <a:endParaRPr lang="en-US" altLang="en-US" smtClean="0"/>
          </a:p>
          <a:p>
            <a:pPr eaLnBrk="1" hangingPunct="1"/>
            <a:endParaRPr lang="en-US" altLang="en-US" smtClean="0"/>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sp>
        <p:nvSpPr>
          <p:cNvPr id="3" name="Footer Placeholder 2"/>
          <p:cNvSpPr>
            <a:spLocks noGrp="1"/>
          </p:cNvSpPr>
          <p:nvPr>
            <p:ph type="ftr" sz="quarter" idx="11"/>
          </p:nvPr>
        </p:nvSpPr>
        <p:spPr/>
        <p:txBody>
          <a:bodyPr/>
          <a:lstStyle/>
          <a:p>
            <a:pPr>
              <a:defRPr/>
            </a:pPr>
            <a:r>
              <a:rPr lang="en-US"/>
              <a:t>Revised 10/28/2016</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4" y="3240139"/>
            <a:ext cx="487363" cy="487363"/>
          </a:xfrm>
          <a:prstGeom prst="rect">
            <a:avLst/>
          </a:prstGeom>
        </p:spPr>
      </p:pic>
    </p:spTree>
  </p:cSld>
  <p:clrMapOvr>
    <a:masterClrMapping/>
  </p:clrMapOvr>
  <p:transition spd="med"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mod="1">
    <p:ext uri="{E180D4A7-C9FB-4DFB-919C-405C955672EB}">
      <p14:showEvtLst xmlns:p14="http://schemas.microsoft.com/office/powerpoint/2010/main">
        <p14:playEvt time="0" objId="2"/>
        <p14:stopEvt time="18793" objId="2"/>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600200"/>
            <a:ext cx="2335213"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r>
              <a:rPr lang="en-US" smtClean="0"/>
              <a:t>Revised August 2018</a:t>
            </a:r>
            <a:endParaRPr lang="en-US"/>
          </a:p>
        </p:txBody>
      </p:sp>
    </p:spTree>
  </p:cSld>
  <p:clrMapOvr>
    <a:masterClrMapping/>
  </p:clrMapOvr>
  <p:transition spd="med" advClick="0" advTm="1896">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457200" y="2743200"/>
            <a:ext cx="8229600" cy="1143000"/>
          </a:xfrm>
        </p:spPr>
        <p:txBody>
          <a:bodyPr/>
          <a:lstStyle/>
          <a:p>
            <a:pPr eaLnBrk="1" hangingPunct="1"/>
            <a:r>
              <a:rPr lang="en-US" altLang="en-US" smtClean="0"/>
              <a:t>Probation Conditions</a:t>
            </a:r>
          </a:p>
        </p:txBody>
      </p:sp>
      <p:sp>
        <p:nvSpPr>
          <p:cNvPr id="3" name="Date Placeholder 2"/>
          <p:cNvSpPr>
            <a:spLocks noGrp="1"/>
          </p:cNvSpPr>
          <p:nvPr>
            <p:ph type="dt" sz="half" idx="10"/>
          </p:nvPr>
        </p:nvSpPr>
        <p:spPr/>
        <p:txBody>
          <a:bodyPr/>
          <a:lstStyle/>
          <a:p>
            <a:pPr>
              <a:defRPr/>
            </a:pPr>
            <a:r>
              <a:rPr lang="en-US" smtClean="0"/>
              <a:t>Revised August 2018</a:t>
            </a:r>
            <a:endParaRPr lang="en-US"/>
          </a:p>
        </p:txBody>
      </p:sp>
    </p:spTree>
  </p:cSld>
  <p:clrMapOvr>
    <a:masterClrMapping/>
  </p:clrMapOvr>
  <p:transition spd="med" advClick="0" advTm="2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Probation Conditions</a:t>
            </a:r>
          </a:p>
        </p:txBody>
      </p:sp>
      <p:sp>
        <p:nvSpPr>
          <p:cNvPr id="6147" name="Rectangle 3"/>
          <p:cNvSpPr>
            <a:spLocks noGrp="1" noChangeArrowheads="1"/>
          </p:cNvSpPr>
          <p:nvPr>
            <p:ph idx="1"/>
          </p:nvPr>
        </p:nvSpPr>
        <p:spPr/>
        <p:txBody>
          <a:bodyPr/>
          <a:lstStyle/>
          <a:p>
            <a:pPr algn="just" eaLnBrk="1" hangingPunct="1"/>
            <a:r>
              <a:rPr lang="en-US" altLang="en-US" smtClean="0"/>
              <a:t>You must not violate any laws of any jurisdiction.  You shall report any incidents involving contact with law enforcement, Department of Child Services, fire, or emergency personnel to your probation officer within twenty-four (24) hours.</a:t>
            </a:r>
          </a:p>
          <a:p>
            <a:pPr eaLnBrk="1" hangingPunct="1"/>
            <a:endParaRPr lang="en-US" altLang="en-US" smtClean="0"/>
          </a:p>
        </p:txBody>
      </p:sp>
      <p:sp>
        <p:nvSpPr>
          <p:cNvPr id="2" name="Date Placeholder 1"/>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1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4"/>
        <p14:stopEvt time="17301"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Probation Conditions</a:t>
            </a:r>
          </a:p>
        </p:txBody>
      </p:sp>
      <p:sp>
        <p:nvSpPr>
          <p:cNvPr id="7171" name="Content Placeholder 2"/>
          <p:cNvSpPr>
            <a:spLocks noGrp="1"/>
          </p:cNvSpPr>
          <p:nvPr>
            <p:ph idx="1"/>
          </p:nvPr>
        </p:nvSpPr>
        <p:spPr/>
        <p:txBody>
          <a:bodyPr>
            <a:normAutofit lnSpcReduction="10000"/>
          </a:bodyPr>
          <a:lstStyle/>
          <a:p>
            <a:pPr algn="just" eaLnBrk="1" hangingPunct="1"/>
            <a:r>
              <a:rPr lang="en-US" altLang="en-US" sz="3100" dirty="0" smtClean="0"/>
              <a:t>You shall contact the Wells County Probation Department immediately to make an appointment to meet with your Probation Officer.    If you are incarcerated, contact the Probation Department within two (2) days of your release.  Thereafter you shall report to the Probation Officer as directed, free from the influence of any alcohol or drugs.</a:t>
            </a:r>
          </a:p>
          <a:p>
            <a:pPr eaLnBrk="1" hangingPunct="1"/>
            <a:endParaRPr lang="en-US" altLang="en-US" sz="2800" dirty="0" smtClean="0"/>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1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2"/>
        <p14:stopEvt time="24528"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dirty="0" smtClean="0"/>
              <a:t>Probation Conditions</a:t>
            </a:r>
          </a:p>
        </p:txBody>
      </p:sp>
      <p:sp>
        <p:nvSpPr>
          <p:cNvPr id="8195" name="Content Placeholder 2"/>
          <p:cNvSpPr>
            <a:spLocks noGrp="1"/>
          </p:cNvSpPr>
          <p:nvPr>
            <p:ph idx="1"/>
          </p:nvPr>
        </p:nvSpPr>
        <p:spPr>
          <a:xfrm>
            <a:off x="457200" y="1371600"/>
            <a:ext cx="8229600" cy="4525963"/>
          </a:xfrm>
        </p:spPr>
        <p:txBody>
          <a:bodyPr>
            <a:normAutofit lnSpcReduction="10000"/>
          </a:bodyPr>
          <a:lstStyle/>
          <a:p>
            <a:pPr lvl="0"/>
            <a:r>
              <a:rPr lang="en-US" sz="2800" dirty="0"/>
              <a:t>You shall not change your address or residence without the prior permission of your Probation Officer.  Any notice sent by the Court to the address below or the most recent address in the Probation Department file is notice to you of any Court appearance you must make.  Failure to appear as ordered in any such notice will result in a warrant being issued for your arrest.  You shall notify your Probation Officer of all persons residing in your home.  </a:t>
            </a:r>
          </a:p>
        </p:txBody>
      </p:sp>
      <p:sp>
        <p:nvSpPr>
          <p:cNvPr id="2" name="Date Placeholder 1"/>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2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2"/>
        <p14:stopEvt time="26889"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Probation Conditions</a:t>
            </a:r>
          </a:p>
        </p:txBody>
      </p:sp>
      <p:sp>
        <p:nvSpPr>
          <p:cNvPr id="9219" name="Content Placeholder 2"/>
          <p:cNvSpPr>
            <a:spLocks noGrp="1"/>
          </p:cNvSpPr>
          <p:nvPr>
            <p:ph idx="1"/>
          </p:nvPr>
        </p:nvSpPr>
        <p:spPr/>
        <p:txBody>
          <a:bodyPr/>
          <a:lstStyle/>
          <a:p>
            <a:pPr algn="just" eaLnBrk="1" hangingPunct="1"/>
            <a:r>
              <a:rPr lang="en-US" altLang="en-US" smtClean="0"/>
              <a:t>You may not leave the State of Indiana without prior written approval of the Court and your Probation Officer and as permitted by the compact of the Interstate Commission for Adult Offender Supervision. </a:t>
            </a:r>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21386"/>
            <a:ext cx="487363" cy="487363"/>
          </a:xfrm>
          <a:prstGeom prst="rect">
            <a:avLst/>
          </a:prstGeom>
        </p:spPr>
      </p:pic>
    </p:spTree>
  </p:cSld>
  <p:clrMapOvr>
    <a:masterClrMapping/>
  </p:clrMapOvr>
  <p:transition spd="med" advClick="0"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2"/>
        <p14:stopEvt time="14284"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Probation Conditions</a:t>
            </a:r>
          </a:p>
        </p:txBody>
      </p:sp>
      <p:sp>
        <p:nvSpPr>
          <p:cNvPr id="10243" name="Content Placeholder 2"/>
          <p:cNvSpPr>
            <a:spLocks noGrp="1"/>
          </p:cNvSpPr>
          <p:nvPr>
            <p:ph idx="1"/>
          </p:nvPr>
        </p:nvSpPr>
        <p:spPr/>
        <p:txBody>
          <a:bodyPr/>
          <a:lstStyle/>
          <a:p>
            <a:pPr algn="just" eaLnBrk="1" hangingPunct="1"/>
            <a:r>
              <a:rPr lang="en-US" altLang="en-US" smtClean="0"/>
              <a:t>If your probation is transferred to another jurisdiction, you shall comply with any reasonable additional probation conditions of the receiving jurisdiction and, if applicable pay a transfer application fee.</a:t>
            </a:r>
          </a:p>
          <a:p>
            <a:pPr algn="just" eaLnBrk="1" hangingPunct="1"/>
            <a:r>
              <a:rPr lang="en-US" altLang="en-US" smtClean="0"/>
              <a:t>You shall permit your Probation Officer to visit you at reasonable times at your home or elsewhere.</a:t>
            </a:r>
          </a:p>
        </p:txBody>
      </p:sp>
      <p:sp>
        <p:nvSpPr>
          <p:cNvPr id="4" name="Date Placeholder 3"/>
          <p:cNvSpPr>
            <a:spLocks noGrp="1"/>
          </p:cNvSpPr>
          <p:nvPr>
            <p:ph type="dt" sz="half" idx="10"/>
          </p:nvPr>
        </p:nvSpPr>
        <p:spPr/>
        <p:txBody>
          <a:bodyPr/>
          <a:lstStyle/>
          <a:p>
            <a:pPr>
              <a:defRPr/>
            </a:pPr>
            <a:r>
              <a:rPr lang="en-US" smtClean="0"/>
              <a:t>Revised August 2018</a:t>
            </a: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ransition spd="med" advClick="0" advTm="1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2"/>
        <p14:stopEvt time="23045" objId="2"/>
      </p14:showEvtLst>
    </p:ext>
  </p:extLs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22EF285976AF49A50987EAA3EE1F9B" ma:contentTypeVersion="13" ma:contentTypeDescription="Create a new document." ma:contentTypeScope="" ma:versionID="5848a6cb58986f424e5b64d2829f6cc4">
  <xsd:schema xmlns:xsd="http://www.w3.org/2001/XMLSchema" xmlns:xs="http://www.w3.org/2001/XMLSchema" xmlns:p="http://schemas.microsoft.com/office/2006/metadata/properties" xmlns:ns2="46c942c8-5b0e-442a-b3f3-8dae08b37e24" xmlns:ns3="93a7a459-7de4-4a0a-9b55-8c77c6b73f2e" targetNamespace="http://schemas.microsoft.com/office/2006/metadata/properties" ma:root="true" ma:fieldsID="cd5dc9e870f143e9c6a33f138c4f0685" ns2:_="" ns3:_="">
    <xsd:import namespace="46c942c8-5b0e-442a-b3f3-8dae08b37e24"/>
    <xsd:import namespace="93a7a459-7de4-4a0a-9b55-8c77c6b73f2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_x0064_r73"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942c8-5b0e-442a-b3f3-8dae08b37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x0064_r73" ma:index="18" nillable="true" ma:displayName="Text" ma:internalName="_x0064_r73">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7a459-7de4-4a0a-9b55-8c77c6b73f2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64_r73 xmlns="46c942c8-5b0e-442a-b3f3-8dae08b37e24" xsi:nil="true"/>
  </documentManagement>
</p:properties>
</file>

<file path=customXml/itemProps1.xml><?xml version="1.0" encoding="utf-8"?>
<ds:datastoreItem xmlns:ds="http://schemas.openxmlformats.org/officeDocument/2006/customXml" ds:itemID="{A92FD468-22A5-42C6-9C09-522536E24DA6}"/>
</file>

<file path=customXml/itemProps2.xml><?xml version="1.0" encoding="utf-8"?>
<ds:datastoreItem xmlns:ds="http://schemas.openxmlformats.org/officeDocument/2006/customXml" ds:itemID="{241D6489-50EE-4881-B330-29C3D92ADB6C}"/>
</file>

<file path=customXml/itemProps3.xml><?xml version="1.0" encoding="utf-8"?>
<ds:datastoreItem xmlns:ds="http://schemas.openxmlformats.org/officeDocument/2006/customXml" ds:itemID="{3F0085A4-0B9E-4E93-BCE4-5BEEEE4F4915}"/>
</file>

<file path=docProps/app.xml><?xml version="1.0" encoding="utf-8"?>
<Properties xmlns="http://schemas.openxmlformats.org/officeDocument/2006/extended-properties" xmlns:vt="http://schemas.openxmlformats.org/officeDocument/2006/docPropsVTypes">
  <Template>Executive</Template>
  <TotalTime>649</TotalTime>
  <Words>1533</Words>
  <Application>Microsoft Office PowerPoint</Application>
  <PresentationFormat>On-screen Show (4:3)</PresentationFormat>
  <Paragraphs>107</Paragraphs>
  <Slides>30</Slides>
  <Notes>0</Notes>
  <HiddenSlides>0</HiddenSlides>
  <MMClips>26</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Executive</vt:lpstr>
      <vt:lpstr>Probation Conditions  for the WELLS CIRCUIT COURT </vt:lpstr>
      <vt:lpstr>Probation Introduction</vt:lpstr>
      <vt:lpstr>Probation Introduction</vt:lpstr>
      <vt:lpstr>Probation Conditions</vt:lpstr>
      <vt:lpstr>Probation Conditions</vt:lpstr>
      <vt:lpstr>Probation Conditions</vt:lpstr>
      <vt:lpstr>Probation Conditions</vt:lpstr>
      <vt:lpstr>Probation Conditions</vt:lpstr>
      <vt:lpstr>Probation Conditions</vt:lpstr>
      <vt:lpstr>Probation Conditions</vt:lpstr>
      <vt:lpstr>Probation Conditions</vt:lpstr>
      <vt:lpstr>Probation Conditions</vt:lpstr>
      <vt:lpstr>Probation Conditions</vt:lpstr>
      <vt:lpstr>Probation Conditions</vt:lpstr>
      <vt:lpstr>Probation Conditions</vt:lpstr>
      <vt:lpstr>Probation Conditions</vt:lpstr>
      <vt:lpstr>Probation Conditions</vt:lpstr>
      <vt:lpstr>Probation Conditions</vt:lpstr>
      <vt:lpstr>Probation Conditions</vt:lpstr>
      <vt:lpstr>Probation Conditions</vt:lpstr>
      <vt:lpstr>Probation Information</vt:lpstr>
      <vt:lpstr>Probation Intake</vt:lpstr>
      <vt:lpstr>Probation Intake</vt:lpstr>
      <vt:lpstr>Probation Introduction -Intrastate Transfer</vt:lpstr>
      <vt:lpstr>Probation Introduction -Interstate Transfers</vt:lpstr>
      <vt:lpstr>Probation Introduction -Interstate Transfers</vt:lpstr>
      <vt:lpstr>Probation Introduction - Home Detention</vt:lpstr>
      <vt:lpstr>Probation Conditions - Home Detention</vt:lpstr>
      <vt:lpstr>Probation 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 COURT</dc:title>
  <dc:creator>Probation</dc:creator>
  <cp:lastModifiedBy>Probation Public</cp:lastModifiedBy>
  <cp:revision>62</cp:revision>
  <dcterms:created xsi:type="dcterms:W3CDTF">2013-02-19T14:46:36Z</dcterms:created>
  <dcterms:modified xsi:type="dcterms:W3CDTF">2019-02-21T20:14:34Z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0x010100DC22EF285976AF49A50987EAA3EE1F9B</vt:lpwstr>
  </property>
</Properties>
</file>